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1" r:id="rId1"/>
  </p:sldMasterIdLst>
  <p:notesMasterIdLst>
    <p:notesMasterId r:id="rId40"/>
  </p:notesMasterIdLst>
  <p:sldIdLst>
    <p:sldId id="256" r:id="rId2"/>
    <p:sldId id="261" r:id="rId3"/>
    <p:sldId id="263" r:id="rId4"/>
    <p:sldId id="264" r:id="rId5"/>
    <p:sldId id="266" r:id="rId6"/>
    <p:sldId id="258" r:id="rId7"/>
    <p:sldId id="281" r:id="rId8"/>
    <p:sldId id="291" r:id="rId9"/>
    <p:sldId id="289" r:id="rId10"/>
    <p:sldId id="280" r:id="rId11"/>
    <p:sldId id="292" r:id="rId12"/>
    <p:sldId id="293" r:id="rId13"/>
    <p:sldId id="282" r:id="rId14"/>
    <p:sldId id="294" r:id="rId15"/>
    <p:sldId id="283" r:id="rId16"/>
    <p:sldId id="286" r:id="rId17"/>
    <p:sldId id="287" r:id="rId18"/>
    <p:sldId id="284" r:id="rId19"/>
    <p:sldId id="298" r:id="rId20"/>
    <p:sldId id="311" r:id="rId21"/>
    <p:sldId id="312" r:id="rId22"/>
    <p:sldId id="27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278" r:id="rId31"/>
    <p:sldId id="308" r:id="rId32"/>
    <p:sldId id="309" r:id="rId33"/>
    <p:sldId id="310" r:id="rId34"/>
    <p:sldId id="285" r:id="rId35"/>
    <p:sldId id="313" r:id="rId36"/>
    <p:sldId id="314" r:id="rId37"/>
    <p:sldId id="290" r:id="rId38"/>
    <p:sldId id="31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AF6CA0-B5BB-4B85-9FE1-AB802AB64A83}">
          <p14:sldIdLst>
            <p14:sldId id="256"/>
            <p14:sldId id="261"/>
            <p14:sldId id="263"/>
            <p14:sldId id="264"/>
            <p14:sldId id="266"/>
            <p14:sldId id="258"/>
            <p14:sldId id="281"/>
            <p14:sldId id="291"/>
            <p14:sldId id="289"/>
            <p14:sldId id="280"/>
            <p14:sldId id="292"/>
            <p14:sldId id="293"/>
            <p14:sldId id="282"/>
            <p14:sldId id="294"/>
            <p14:sldId id="283"/>
            <p14:sldId id="286"/>
            <p14:sldId id="287"/>
            <p14:sldId id="284"/>
            <p14:sldId id="298"/>
            <p14:sldId id="311"/>
            <p14:sldId id="312"/>
            <p14:sldId id="277"/>
            <p14:sldId id="299"/>
            <p14:sldId id="300"/>
            <p14:sldId id="301"/>
            <p14:sldId id="302"/>
            <p14:sldId id="303"/>
            <p14:sldId id="304"/>
            <p14:sldId id="305"/>
            <p14:sldId id="278"/>
            <p14:sldId id="308"/>
            <p14:sldId id="309"/>
            <p14:sldId id="310"/>
            <p14:sldId id="285"/>
            <p14:sldId id="313"/>
            <p14:sldId id="314"/>
            <p14:sldId id="290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D4CA7-0341-4714-AF7E-07410015CB8E}" type="datetimeFigureOut">
              <a:rPr lang="en-IN" smtClean="0"/>
              <a:t>18-08-2017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D9DA-FA4B-4D15-AE76-73DA8540CA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99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D9DA-FA4B-4D15-AE76-73DA8540CA6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63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7D2E-37D3-461E-8AC5-E018FC62B140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7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62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890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614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649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799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63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3A96-E794-4880-A4BE-496B0A1DC10A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31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8ED6-00E2-4431-A46B-9184ED483372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47C46-73D1-4FB9-B4C0-73093AD91A2E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1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6A778-3112-459D-B2EC-B095E18F2A41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5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0BC9-79F6-4D4B-B210-59FCB13F6ADF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6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5161-F6CE-474A-8FFB-1BE50E88DBDA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58AC-424E-4E3A-8F0A-00328C40F351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0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1117-E7E3-4FD3-B42F-0F06474410EC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D4599-C23B-4191-87D9-B456597532E4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9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362-08DF-4D13-8411-CCC9C95AC9CA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7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834D43-43A8-430D-AD3B-6921CA6EA786}" type="datetime1">
              <a:rPr lang="en-US" smtClean="0"/>
              <a:t>8/18/2017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8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um.puppetlabs.com/puppetlabs-release-el-7.noarch.rp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0932" y="1609859"/>
            <a:ext cx="11046782" cy="2186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5400" b="1" dirty="0"/>
              <a:t>DevOps </a:t>
            </a:r>
            <a:r>
              <a:rPr lang="en-GB" sz="5400" b="1" dirty="0">
                <a:latin typeface="+mn-lt"/>
              </a:rPr>
              <a:t>office</a:t>
            </a:r>
            <a:r>
              <a:rPr lang="en-GB" sz="5400" b="1" dirty="0"/>
              <a:t> Model with CI/CD </a:t>
            </a:r>
          </a:p>
        </p:txBody>
      </p:sp>
    </p:spTree>
    <p:extLst>
      <p:ext uri="{BB962C8B-B14F-4D97-AF65-F5344CB8AC3E}">
        <p14:creationId xmlns:p14="http://schemas.microsoft.com/office/powerpoint/2010/main" val="42526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3600" b="1" i="1" dirty="0" smtClean="0"/>
              <a:t>GIT</a:t>
            </a:r>
            <a:endParaRPr lang="en-GB" sz="3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61906"/>
            <a:ext cx="10629342" cy="5390960"/>
          </a:xfrm>
        </p:spPr>
        <p:txBody>
          <a:bodyPr>
            <a:normAutofit/>
          </a:bodyPr>
          <a:lstStyle/>
          <a:p>
            <a:r>
              <a:rPr lang="en-US" dirty="0" smtClean="0"/>
              <a:t>It is a Source Code Manager which holds the code that needs to be built</a:t>
            </a:r>
          </a:p>
          <a:p>
            <a:endParaRPr lang="en-US" dirty="0" smtClean="0"/>
          </a:p>
          <a:p>
            <a:pPr lvl="0"/>
            <a:r>
              <a:rPr lang="en-US" dirty="0"/>
              <a:t>Free and open source</a:t>
            </a:r>
          </a:p>
          <a:p>
            <a:endParaRPr lang="en-US" dirty="0" smtClean="0"/>
          </a:p>
          <a:p>
            <a:r>
              <a:rPr lang="en-US" dirty="0" smtClean="0"/>
              <a:t>With certain operations like push, pull,commit,add,merge,etc</a:t>
            </a:r>
          </a:p>
          <a:p>
            <a:pPr marL="0" lvl="0" indent="0">
              <a:buNone/>
            </a:pPr>
            <a:endParaRPr lang="en-US" dirty="0" smtClean="0"/>
          </a:p>
          <a:p>
            <a:r>
              <a:rPr lang="en-GB" dirty="0"/>
              <a:t>Each revision is given a time-stamp and includes the name of the person </a:t>
            </a:r>
            <a:r>
              <a:rPr lang="en-GB" dirty="0" smtClean="0"/>
              <a:t>who is </a:t>
            </a:r>
            <a:r>
              <a:rPr lang="en-GB" dirty="0"/>
              <a:t>responsible for the change.</a:t>
            </a:r>
            <a:endParaRPr lang="en-IN" dirty="0"/>
          </a:p>
          <a:p>
            <a:pPr lvl="0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0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4758" r="416" b="61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r>
              <a:rPr lang="en-US" sz="3200" b="1" i="1" dirty="0" smtClean="0"/>
              <a:t/>
            </a:r>
            <a:br>
              <a:rPr lang="en-US" sz="3200" b="1" i="1" dirty="0" smtClean="0"/>
            </a:br>
            <a:r>
              <a:rPr lang="en-US" sz="3200" b="1" i="1" dirty="0" smtClean="0"/>
              <a:t>MAVEN</a:t>
            </a:r>
            <a:br>
              <a:rPr lang="en-US" sz="3200" b="1" i="1" dirty="0" smtClean="0"/>
            </a:br>
            <a:endParaRPr lang="en-GB" sz="2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95" y="2003573"/>
            <a:ext cx="10629342" cy="5390960"/>
          </a:xfrm>
        </p:spPr>
        <p:txBody>
          <a:bodyPr>
            <a:normAutofit/>
          </a:bodyPr>
          <a:lstStyle/>
          <a:p>
            <a:r>
              <a:rPr lang="en-US" dirty="0" smtClean="0"/>
              <a:t>Build Server : The build tool Maven builds the code and the packages are bundled in this server </a:t>
            </a:r>
          </a:p>
          <a:p>
            <a:endParaRPr lang="en-US" dirty="0" smtClean="0"/>
          </a:p>
          <a:p>
            <a:r>
              <a:rPr lang="en-US" dirty="0" smtClean="0"/>
              <a:t>Developers can build using IDE such as Eclipse, Intellij etc</a:t>
            </a:r>
          </a:p>
          <a:p>
            <a:endParaRPr lang="en-US" dirty="0" smtClean="0"/>
          </a:p>
          <a:p>
            <a:r>
              <a:rPr lang="en-US" dirty="0" smtClean="0"/>
              <a:t>Tomcat </a:t>
            </a:r>
            <a:r>
              <a:rPr lang="en-US" dirty="0"/>
              <a:t>: Server on which the package is deployed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2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0" y="295729"/>
            <a:ext cx="7624293" cy="40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0" y="4818746"/>
            <a:ext cx="7624293" cy="20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2800" b="1" i="1" dirty="0" smtClean="0"/>
              <a:t>JENKINS</a:t>
            </a:r>
            <a:endParaRPr lang="en-GB" sz="2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28800"/>
            <a:ext cx="10629342" cy="454624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Build Farm : The build farm tool i.e. Jenkins acts as the </a:t>
            </a:r>
            <a:r>
              <a:rPr lang="en-GB" dirty="0" smtClean="0"/>
              <a:t>Continuous Integration tool which is a development practice that requires developers to integrate code into a shared repository at regular intervals </a:t>
            </a:r>
          </a:p>
          <a:p>
            <a:pPr>
              <a:lnSpc>
                <a:spcPct val="150000"/>
              </a:lnSpc>
            </a:pP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Jenkins displays build status in an interactive manner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Tomcat : Server on which the package is deployed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We can schedule the build similar to crontab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0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t="4985" b="701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319" y="578511"/>
            <a:ext cx="9404723" cy="1400530"/>
          </a:xfrm>
        </p:spPr>
        <p:txBody>
          <a:bodyPr/>
          <a:lstStyle/>
          <a:p>
            <a:r>
              <a:rPr lang="en-IN" dirty="0" smtClean="0"/>
              <a:t>Displays status - Jenkins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90779"/>
            <a:ext cx="12192000" cy="41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r>
              <a:rPr lang="en-US" sz="3600" b="1" i="1" dirty="0" smtClean="0"/>
              <a:t/>
            </a:r>
            <a:br>
              <a:rPr lang="en-US" sz="3600" b="1" i="1" dirty="0" smtClean="0"/>
            </a:br>
            <a:r>
              <a:rPr lang="en-US" sz="3600" b="1" i="1" dirty="0" smtClean="0"/>
              <a:t>JFROG</a:t>
            </a:r>
            <a:endParaRPr lang="en-GB" sz="36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063416"/>
            <a:ext cx="10629342" cy="53909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b="1" dirty="0" smtClean="0"/>
              <a:t>Increase </a:t>
            </a:r>
            <a:r>
              <a:rPr lang="en-IN" b="1" dirty="0"/>
              <a:t>Build Speed and Proxy Remote Artifacts. </a:t>
            </a:r>
            <a:r>
              <a:rPr lang="en-IN" dirty="0"/>
              <a:t>Eliminate redundant downloads by automatically caching </a:t>
            </a:r>
            <a:r>
              <a:rPr lang="en-IN" dirty="0" err="1"/>
              <a:t>artifacts</a:t>
            </a:r>
            <a:r>
              <a:rPr lang="en-IN" dirty="0"/>
              <a:t> for the entire development team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US" dirty="0" smtClean="0"/>
              <a:t> It contains the built packages in the form of .war or .jar</a:t>
            </a:r>
          </a:p>
          <a:p>
            <a:endParaRPr lang="en-US" dirty="0" smtClean="0"/>
          </a:p>
          <a:p>
            <a:r>
              <a:rPr lang="en-IN" b="1" dirty="0"/>
              <a:t>Share Artifacts Across Teams.</a:t>
            </a:r>
            <a:r>
              <a:rPr lang="en-IN" dirty="0"/>
              <a:t> Easily distribute </a:t>
            </a:r>
            <a:r>
              <a:rPr lang="en-IN" dirty="0" smtClean="0"/>
              <a:t>Artifacts </a:t>
            </a:r>
            <a:r>
              <a:rPr lang="en-IN" dirty="0"/>
              <a:t>produced by different teams in your organization, and share them as dependencies between the teams as needed.</a:t>
            </a:r>
          </a:p>
          <a:p>
            <a:endParaRPr lang="en-US" dirty="0" smtClean="0"/>
          </a:p>
          <a:p>
            <a:r>
              <a:rPr lang="en-IN" dirty="0"/>
              <a:t>C</a:t>
            </a:r>
            <a:r>
              <a:rPr lang="en-IN" dirty="0" smtClean="0"/>
              <a:t>reates </a:t>
            </a:r>
            <a:r>
              <a:rPr lang="en-IN" dirty="0"/>
              <a:t>a Maven repository where all </a:t>
            </a:r>
            <a:r>
              <a:rPr lang="en-IN" dirty="0" smtClean="0"/>
              <a:t>Artifacts </a:t>
            </a:r>
            <a:r>
              <a:rPr lang="en-IN" dirty="0"/>
              <a:t>like dependencies, plugins and packages are </a:t>
            </a:r>
            <a:r>
              <a:rPr lang="en-IN" dirty="0" smtClean="0"/>
              <a:t>stored. </a:t>
            </a:r>
            <a:r>
              <a:rPr lang="en-IN" dirty="0"/>
              <a:t>Once it is integrated with Jenkins, Jenkins will take all dependency plugins from this artifactory to build the </a:t>
            </a:r>
            <a:r>
              <a:rPr lang="en-IN" dirty="0" smtClean="0"/>
              <a:t>package()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884" y="1576400"/>
            <a:ext cx="10679855" cy="5056220"/>
          </a:xfrm>
        </p:spPr>
        <p:txBody>
          <a:bodyPr/>
          <a:lstStyle/>
          <a:p>
            <a:r>
              <a:rPr lang="en-US" dirty="0" smtClean="0"/>
              <a:t>Customer needs a vendor who can deliver software solutions faster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Companies use latest and advanced technologies to speed up software development process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4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39412"/>
            <a:ext cx="11241089" cy="5497628"/>
          </a:xfrm>
        </p:spPr>
        <p:txBody>
          <a:bodyPr>
            <a:normAutofit/>
          </a:bodyPr>
          <a:lstStyle/>
          <a:p>
            <a:r>
              <a:rPr lang="en-US" dirty="0" smtClean="0"/>
              <a:t> Puppet </a:t>
            </a:r>
            <a:r>
              <a:rPr lang="en-US" dirty="0"/>
              <a:t>automates the code deployment and installation of services and </a:t>
            </a:r>
            <a:r>
              <a:rPr lang="en-US" dirty="0" smtClean="0"/>
              <a:t>tools . It automates </a:t>
            </a:r>
            <a:r>
              <a:rPr lang="en-US" dirty="0"/>
              <a:t>the </a:t>
            </a:r>
            <a:r>
              <a:rPr lang="en-US" dirty="0" smtClean="0"/>
              <a:t>DevOps </a:t>
            </a:r>
            <a:r>
              <a:rPr lang="en-US" dirty="0"/>
              <a:t>tools using </a:t>
            </a:r>
            <a:r>
              <a:rPr lang="en-US" dirty="0" smtClean="0"/>
              <a:t>scripts</a:t>
            </a:r>
          </a:p>
          <a:p>
            <a:endParaRPr lang="en-US" dirty="0" smtClean="0"/>
          </a:p>
          <a:p>
            <a:r>
              <a:rPr lang="en-US" dirty="0" smtClean="0"/>
              <a:t>This helps to achieve the Main goal of the project i.e.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Automates </a:t>
            </a:r>
            <a:r>
              <a:rPr lang="en-US" dirty="0"/>
              <a:t>the installation of </a:t>
            </a:r>
            <a:r>
              <a:rPr lang="en-US" dirty="0" smtClean="0"/>
              <a:t>the DevOps tools </a:t>
            </a:r>
            <a:r>
              <a:rPr lang="en-US" dirty="0"/>
              <a:t>and </a:t>
            </a:r>
            <a:r>
              <a:rPr lang="en-US" dirty="0" smtClean="0"/>
              <a:t>services ,through customized puppet scripts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Integration </a:t>
            </a:r>
            <a:r>
              <a:rPr lang="en-US" dirty="0"/>
              <a:t>of multiple tools within the DevOps chain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Enables </a:t>
            </a:r>
            <a:r>
              <a:rPr lang="en-US" dirty="0"/>
              <a:t>the easy and efficient administration of a distributed system since there is minimal manual intervention in the system.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Automates the deployment of </a:t>
            </a:r>
            <a:r>
              <a:rPr lang="en-US" dirty="0" smtClean="0"/>
              <a:t>code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22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4000" b="1" i="1" dirty="0" smtClean="0"/>
              <a:t>PUPPET</a:t>
            </a:r>
            <a:endParaRPr lang="en-GB" sz="4000" b="1" i="1" dirty="0"/>
          </a:p>
        </p:txBody>
      </p:sp>
    </p:spTree>
    <p:extLst>
      <p:ext uri="{BB962C8B-B14F-4D97-AF65-F5344CB8AC3E}">
        <p14:creationId xmlns:p14="http://schemas.microsoft.com/office/powerpoint/2010/main" val="24992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mtClean="0"/>
              <a:t>PUPPET AUTOMATION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Puppet is an automation tool </a:t>
            </a:r>
          </a:p>
          <a:p>
            <a:endParaRPr lang="en-US" sz="2400" dirty="0" smtClean="0"/>
          </a:p>
          <a:p>
            <a:r>
              <a:rPr lang="en-US" sz="2400" dirty="0" smtClean="0"/>
              <a:t>It can be used to automate any service</a:t>
            </a:r>
          </a:p>
          <a:p>
            <a:endParaRPr lang="en-US" sz="2400" dirty="0" smtClean="0"/>
          </a:p>
          <a:p>
            <a:r>
              <a:rPr lang="en-US" sz="2400" dirty="0" smtClean="0"/>
              <a:t>Custom scripts are written in modules folder which contains all scripts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504940" y="4481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4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Puppet - Installation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775" y="1152983"/>
            <a:ext cx="4396338" cy="576262"/>
          </a:xfrm>
        </p:spPr>
        <p:txBody>
          <a:bodyPr/>
          <a:lstStyle/>
          <a:p>
            <a:r>
              <a:rPr lang="en-IN" dirty="0" smtClean="0"/>
              <a:t>Puppet Master		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75" y="1724768"/>
            <a:ext cx="5533143" cy="4972246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resolve the hostname each </a:t>
            </a:r>
            <a:r>
              <a:rPr lang="en-IN" dirty="0" smtClean="0"/>
              <a:t>other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rpm -</a:t>
            </a:r>
            <a:r>
              <a:rPr lang="en-IN" dirty="0" err="1"/>
              <a:t>ivh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yum.puppetlabs.com/puppetlabs-release-el-7.noarch.rpm</a:t>
            </a:r>
            <a:endParaRPr lang="en-IN" dirty="0" smtClean="0"/>
          </a:p>
          <a:p>
            <a:r>
              <a:rPr lang="en-IN" dirty="0"/>
              <a:t>yum install puppet-server </a:t>
            </a:r>
            <a:r>
              <a:rPr lang="en-IN" dirty="0" smtClean="0"/>
              <a:t> -y</a:t>
            </a:r>
          </a:p>
          <a:p>
            <a:r>
              <a:rPr lang="en-IN" dirty="0"/>
              <a:t>vi /etc/puppet/puppet.conf</a:t>
            </a:r>
          </a:p>
          <a:p>
            <a:pPr marL="0" indent="0">
              <a:buNone/>
            </a:pPr>
            <a:r>
              <a:rPr lang="en-IN" dirty="0"/>
              <a:t>		[</a:t>
            </a:r>
            <a:r>
              <a:rPr lang="en-IN" dirty="0" smtClean="0"/>
              <a:t>main]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dns_alt_names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host1,host1.interns.hpe	</a:t>
            </a:r>
            <a:r>
              <a:rPr lang="en-IN" dirty="0" err="1" smtClean="0"/>
              <a:t>certname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host1.interns.hpe</a:t>
            </a:r>
          </a:p>
          <a:p>
            <a:r>
              <a:rPr lang="en-IN" dirty="0"/>
              <a:t>puppet master --verbose --</a:t>
            </a:r>
            <a:r>
              <a:rPr lang="en-IN" dirty="0" smtClean="0"/>
              <a:t>no-daemonize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Start </a:t>
            </a:r>
            <a:r>
              <a:rPr lang="en-IN" dirty="0" err="1" smtClean="0"/>
              <a:t>puppetmaster</a:t>
            </a:r>
            <a:r>
              <a:rPr lang="en-IN" dirty="0" smtClean="0"/>
              <a:t> service</a:t>
            </a:r>
          </a:p>
          <a:p>
            <a:r>
              <a:rPr lang="en-IN" dirty="0"/>
              <a:t>puppet cert 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287" y="1152983"/>
            <a:ext cx="4396339" cy="576262"/>
          </a:xfrm>
        </p:spPr>
        <p:txBody>
          <a:bodyPr/>
          <a:lstStyle/>
          <a:p>
            <a:r>
              <a:rPr lang="en-IN" dirty="0" smtClean="0"/>
              <a:t>Puppet Slave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287" y="1818812"/>
            <a:ext cx="4396339" cy="406619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resolve the hostname each </a:t>
            </a:r>
            <a:r>
              <a:rPr lang="en-IN" dirty="0" smtClean="0"/>
              <a:t>other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rpm -</a:t>
            </a:r>
            <a:r>
              <a:rPr lang="en-IN" dirty="0" err="1"/>
              <a:t>ivh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yum.puppetlabs.com/puppetlabs-release-el-7.noarch.rpm</a:t>
            </a:r>
            <a:endParaRPr lang="en-IN" dirty="0" smtClean="0"/>
          </a:p>
          <a:p>
            <a:r>
              <a:rPr lang="en-IN" dirty="0"/>
              <a:t>yum install </a:t>
            </a:r>
            <a:r>
              <a:rPr lang="en-IN" dirty="0" smtClean="0"/>
              <a:t>puppet –y</a:t>
            </a:r>
          </a:p>
          <a:p>
            <a:r>
              <a:rPr lang="en-IN" dirty="0"/>
              <a:t>vi /etc/puppet/puppet.conf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[agent]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server </a:t>
            </a:r>
            <a:r>
              <a:rPr lang="en-IN" dirty="0"/>
              <a:t>= host1,host1.interns.hpe	</a:t>
            </a:r>
            <a:endParaRPr lang="en-IN" dirty="0" smtClean="0"/>
          </a:p>
          <a:p>
            <a:r>
              <a:rPr lang="en-IN" dirty="0"/>
              <a:t>puppet agent -t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43" y="2107636"/>
            <a:ext cx="2919591" cy="1063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14" y="1996301"/>
            <a:ext cx="2845817" cy="988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14" y="5165177"/>
            <a:ext cx="3665707" cy="61541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6"/>
          <a:srcRect l="21366" t="78064" r="7320" b="11939"/>
          <a:stretch/>
        </p:blipFill>
        <p:spPr bwMode="auto">
          <a:xfrm>
            <a:off x="1006514" y="6349002"/>
            <a:ext cx="4739425" cy="373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86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60852" y="4809195"/>
            <a:ext cx="3154359" cy="8136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Init.pp</a:t>
            </a:r>
            <a:r>
              <a:rPr lang="en-US" b="1" dirty="0" smtClean="0"/>
              <a:t>(puppet codes)</a:t>
            </a:r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1967163" y="3488828"/>
            <a:ext cx="3135446" cy="10131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Site.pp</a:t>
            </a:r>
            <a:r>
              <a:rPr lang="en-US" dirty="0" smtClean="0"/>
              <a:t> </a:t>
            </a:r>
            <a:endParaRPr lang="en-US" dirty="0"/>
          </a:p>
          <a:p>
            <a:pPr algn="ctr"/>
            <a:r>
              <a:rPr lang="en-US" dirty="0" smtClean="0"/>
              <a:t>(node of slave server)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462082" y="3333319"/>
            <a:ext cx="1444752" cy="8136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Files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5847973" y="3373999"/>
            <a:ext cx="1444752" cy="8136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Manifests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6240500" y="2399899"/>
            <a:ext cx="1444752" cy="5834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Modules</a:t>
            </a:r>
            <a:endParaRPr lang="en-GB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592910" y="2993388"/>
            <a:ext cx="0" cy="38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8903" y="3052316"/>
            <a:ext cx="0" cy="38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55027" y="3009297"/>
            <a:ext cx="0" cy="38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832" y="274320"/>
            <a:ext cx="945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Files associated with puppet configuration</a:t>
            </a:r>
            <a:endParaRPr lang="en-GB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25</a:t>
            </a:fld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806135" y="2432962"/>
            <a:ext cx="1444752" cy="5834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Manifests</a:t>
            </a:r>
            <a:endParaRPr lang="en-GB" b="1" dirty="0"/>
          </a:p>
        </p:txBody>
      </p:sp>
      <p:sp>
        <p:nvSpPr>
          <p:cNvPr id="17" name="Rectangle 16"/>
          <p:cNvSpPr/>
          <p:nvPr/>
        </p:nvSpPr>
        <p:spPr>
          <a:xfrm>
            <a:off x="4653008" y="1179326"/>
            <a:ext cx="2029967" cy="5834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/etc/puppet</a:t>
            </a:r>
            <a:endParaRPr lang="en-GB" b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7373" y="1762814"/>
            <a:ext cx="0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2204" y="1770699"/>
            <a:ext cx="0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42204" y="4146932"/>
            <a:ext cx="0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490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5130" y="424668"/>
            <a:ext cx="9404723" cy="509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Site.pp file of puppet master where all modules are called and executed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8" y="1063416"/>
            <a:ext cx="9599032" cy="5503710"/>
          </a:xfrm>
          <a:prstGeom prst="rect">
            <a:avLst/>
          </a:prstGeom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10504940" y="4481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584" y="282365"/>
            <a:ext cx="9404723" cy="1400530"/>
          </a:xfrm>
        </p:spPr>
        <p:txBody>
          <a:bodyPr/>
          <a:lstStyle/>
          <a:p>
            <a:r>
              <a:rPr lang="en-US" sz="2800" dirty="0"/>
              <a:t>Script for automation of code deployment 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1339" t="14223" r="7579" b="8919"/>
          <a:stretch/>
        </p:blipFill>
        <p:spPr>
          <a:xfrm>
            <a:off x="-1" y="965914"/>
            <a:ext cx="12192001" cy="58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265649"/>
            <a:ext cx="9404723" cy="1400530"/>
          </a:xfrm>
        </p:spPr>
        <p:txBody>
          <a:bodyPr/>
          <a:lstStyle/>
          <a:p>
            <a:r>
              <a:rPr lang="en-US" sz="4400" dirty="0"/>
              <a:t>Automation script for </a:t>
            </a:r>
            <a:r>
              <a:rPr lang="en-US" sz="4400" dirty="0" smtClean="0"/>
              <a:t>JIRA </a:t>
            </a:r>
            <a:r>
              <a:rPr lang="en-US" sz="4400" dirty="0"/>
              <a:t>installation</a:t>
            </a:r>
            <a:r>
              <a:rPr lang="en-GB" sz="4400" dirty="0"/>
              <a:t/>
            </a:r>
            <a:br>
              <a:rPr lang="en-GB" sz="440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914"/>
            <a:ext cx="12192000" cy="58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C:\Users\jacobiy\AppData\Local\Microsoft\Windows\INetCache\Content.Word\1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54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Existing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94766"/>
            <a:ext cx="10086446" cy="47579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Tools and services for software development are installed </a:t>
            </a:r>
            <a:r>
              <a:rPr lang="en-US" sz="2400" dirty="0" smtClean="0"/>
              <a:t>manually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Requires constant human intervention during any setup or modification in the system</a:t>
            </a:r>
          </a:p>
          <a:p>
            <a:endParaRPr lang="en-US" sz="2400" dirty="0"/>
          </a:p>
          <a:p>
            <a:r>
              <a:rPr lang="en-US" sz="2400" dirty="0"/>
              <a:t>Addition of new components and tools is not easy</a:t>
            </a:r>
            <a:endParaRPr lang="en-GB" sz="2400" dirty="0"/>
          </a:p>
          <a:p>
            <a:endParaRPr lang="en-US" sz="2400" dirty="0" smtClean="0"/>
          </a:p>
          <a:p>
            <a:r>
              <a:rPr lang="en-US" sz="2400" dirty="0" smtClean="0"/>
              <a:t>Administration of large number of servers is difficult</a:t>
            </a:r>
          </a:p>
          <a:p>
            <a:endParaRPr lang="en-US" sz="2400" dirty="0"/>
          </a:p>
          <a:p>
            <a:r>
              <a:rPr lang="en-US" sz="2400" dirty="0" smtClean="0"/>
              <a:t>Consumes a lot of time and human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2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38648"/>
            <a:ext cx="10650828" cy="4726545"/>
          </a:xfrm>
        </p:spPr>
        <p:txBody>
          <a:bodyPr>
            <a:normAutofit/>
          </a:bodyPr>
          <a:lstStyle/>
          <a:p>
            <a:r>
              <a:rPr lang="en-US" dirty="0" smtClean="0"/>
              <a:t>Nagios tool </a:t>
            </a:r>
            <a:r>
              <a:rPr lang="en-US" dirty="0"/>
              <a:t>that monitors all hosts components </a:t>
            </a:r>
            <a:r>
              <a:rPr lang="en-US" dirty="0" smtClean="0"/>
              <a:t>and </a:t>
            </a:r>
            <a:r>
              <a:rPr lang="en-US" dirty="0"/>
              <a:t>services in the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r>
              <a:rPr lang="en-US" dirty="0"/>
              <a:t>Monitoring Terminal : Output console that displays the status of all components in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pPr lvl="0"/>
            <a:r>
              <a:rPr lang="en-GB" dirty="0"/>
              <a:t>To identify the problems and send an alert message to the administrator </a:t>
            </a:r>
            <a:endParaRPr lang="en-GB" dirty="0" smtClean="0"/>
          </a:p>
          <a:p>
            <a:pPr marL="0" lvl="0" indent="0">
              <a:buNone/>
            </a:pPr>
            <a:r>
              <a:rPr lang="en-GB" dirty="0"/>
              <a:t> </a:t>
            </a:r>
            <a:r>
              <a:rPr lang="en-GB" dirty="0" smtClean="0"/>
              <a:t>    (</a:t>
            </a:r>
            <a:r>
              <a:rPr lang="en-GB" dirty="0"/>
              <a:t>e.g. network administrator</a:t>
            </a:r>
            <a:r>
              <a:rPr lang="en-GB" dirty="0" smtClean="0"/>
              <a:t>)</a:t>
            </a:r>
            <a:endParaRPr lang="en-IN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30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3600" b="1" i="1" dirty="0" smtClean="0"/>
              <a:t>NAGIOS</a:t>
            </a:r>
            <a:endParaRPr lang="en-GB" sz="3600" b="1" i="1" dirty="0"/>
          </a:p>
        </p:txBody>
      </p:sp>
    </p:spTree>
    <p:extLst>
      <p:ext uri="{BB962C8B-B14F-4D97-AF65-F5344CB8AC3E}">
        <p14:creationId xmlns:p14="http://schemas.microsoft.com/office/powerpoint/2010/main" val="20694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6" y="1264761"/>
            <a:ext cx="10509161" cy="5227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066" y="317634"/>
            <a:ext cx="928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Script to calculate used space in host memory and check status of host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9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295729"/>
            <a:ext cx="9718695" cy="663812"/>
          </a:xfrm>
        </p:spPr>
        <p:txBody>
          <a:bodyPr/>
          <a:lstStyle/>
          <a:p>
            <a:r>
              <a:rPr lang="en-US" sz="1800" dirty="0" smtClean="0"/>
              <a:t>Script to monitor status of Jfrog artifactory and checks whether service is up or down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1" y="1063416"/>
            <a:ext cx="10041188" cy="51947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5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416"/>
            <a:ext cx="12192000" cy="5803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7887" y="279462"/>
            <a:ext cx="877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Console view of the list of services and their states</a:t>
            </a:r>
            <a:endParaRPr lang="en-GB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4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49" y="1473369"/>
            <a:ext cx="10912677" cy="52236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Hypervisor </a:t>
            </a:r>
            <a:r>
              <a:rPr lang="en-US" dirty="0" smtClean="0"/>
              <a:t>: </a:t>
            </a:r>
            <a:r>
              <a:rPr lang="en-US" dirty="0"/>
              <a:t>Hypervisor for provisioning new virtual </a:t>
            </a:r>
            <a:r>
              <a:rPr lang="en-US" dirty="0" smtClean="0"/>
              <a:t>machines</a:t>
            </a:r>
          </a:p>
          <a:p>
            <a:endParaRPr lang="en-US" dirty="0"/>
          </a:p>
          <a:p>
            <a:r>
              <a:rPr lang="en-IN" b="1" dirty="0"/>
              <a:t>Virtualization</a:t>
            </a:r>
            <a:r>
              <a:rPr lang="en-IN" dirty="0"/>
              <a:t> is the creation of a virtual -- rather than actual -- version of something, such as an operating system, a server, a storage device or network resources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We work and store all the data's within the servers with the help of Hypervisors i.e. VMWare Workstation</a:t>
            </a:r>
          </a:p>
          <a:p>
            <a:endParaRPr lang="en-IN" dirty="0"/>
          </a:p>
          <a:p>
            <a:r>
              <a:rPr lang="en-IN" dirty="0" smtClean="0"/>
              <a:t>We can do cloning ,snapshots ,etc with the help of ISO image's(</a:t>
            </a:r>
            <a:r>
              <a:rPr lang="en-IN" dirty="0"/>
              <a:t>An </a:t>
            </a:r>
            <a:r>
              <a:rPr lang="en-IN" b="1" dirty="0"/>
              <a:t>ISO image</a:t>
            </a:r>
            <a:r>
              <a:rPr lang="en-IN" dirty="0"/>
              <a:t> is an </a:t>
            </a:r>
            <a:r>
              <a:rPr lang="en-IN" dirty="0" smtClean="0"/>
              <a:t>archive file</a:t>
            </a:r>
            <a:r>
              <a:rPr lang="en-IN" dirty="0"/>
              <a:t> of </a:t>
            </a:r>
            <a:r>
              <a:rPr lang="en-IN" dirty="0" smtClean="0"/>
              <a:t>an optical disk, </a:t>
            </a:r>
            <a:r>
              <a:rPr lang="en-IN" dirty="0"/>
              <a:t>a type of </a:t>
            </a:r>
            <a:r>
              <a:rPr lang="en-IN" dirty="0" smtClean="0"/>
              <a:t>disk image</a:t>
            </a:r>
            <a:r>
              <a:rPr lang="en-IN" dirty="0"/>
              <a:t> composed of the data contents from every written </a:t>
            </a:r>
            <a:r>
              <a:rPr lang="en-IN" dirty="0" smtClean="0"/>
              <a:t>sector</a:t>
            </a:r>
            <a:r>
              <a:rPr lang="en-IN" dirty="0"/>
              <a:t> on an </a:t>
            </a:r>
            <a:r>
              <a:rPr lang="en-IN" dirty="0" smtClean="0"/>
              <a:t>optical disk, </a:t>
            </a:r>
            <a:r>
              <a:rPr lang="en-IN" dirty="0"/>
              <a:t>including the optical disc </a:t>
            </a:r>
            <a:r>
              <a:rPr lang="en-IN" dirty="0" smtClean="0"/>
              <a:t>file system)  </a:t>
            </a:r>
          </a:p>
          <a:p>
            <a:r>
              <a:rPr lang="en-IN" dirty="0" smtClean="0"/>
              <a:t>We used MTPutty a </a:t>
            </a:r>
            <a:r>
              <a:rPr lang="en-US" dirty="0" smtClean="0"/>
              <a:t>Connectivity Tools </a:t>
            </a:r>
            <a:r>
              <a:rPr lang="en-IN" dirty="0" smtClean="0"/>
              <a:t>which </a:t>
            </a:r>
            <a:r>
              <a:rPr lang="en-IN" dirty="0"/>
              <a:t>is the most popular SSH client for Windows</a:t>
            </a: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2800" b="1" i="1" dirty="0" smtClean="0"/>
              <a:t>VMWORKSTATION-HYPERVISOR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866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735"/>
          <a:stretch/>
        </p:blipFill>
        <p:spPr>
          <a:xfrm>
            <a:off x="-1" y="-1"/>
            <a:ext cx="122231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0" t="483" r="1514" b="7087"/>
          <a:stretch/>
        </p:blipFill>
        <p:spPr>
          <a:xfrm>
            <a:off x="0" y="-1"/>
            <a:ext cx="122466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711"/>
            <a:ext cx="12192000" cy="5572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962" y="266623"/>
            <a:ext cx="10560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Summary: Sequence Diagram</a:t>
            </a:r>
          </a:p>
          <a:p>
            <a:r>
              <a:rPr lang="en-IN" sz="2800" b="1" dirty="0" smtClean="0"/>
              <a:t>Goal :</a:t>
            </a:r>
            <a:r>
              <a:rPr lang="en-US" sz="2800" dirty="0"/>
              <a:t>Integration of multiple tools within the DevOps chain</a:t>
            </a:r>
          </a:p>
          <a:p>
            <a:pPr>
              <a:buNone/>
            </a:pPr>
            <a:endParaRPr lang="en-US" sz="2800" dirty="0"/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393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371" y="2448943"/>
            <a:ext cx="9404723" cy="1400530"/>
          </a:xfrm>
        </p:spPr>
        <p:txBody>
          <a:bodyPr/>
          <a:lstStyle/>
          <a:p>
            <a:r>
              <a:rPr lang="en-IN" sz="7200" b="1" i="1" dirty="0"/>
              <a:t>Thank You</a:t>
            </a:r>
            <a:r>
              <a:rPr lang="en-IN" b="1" i="1" dirty="0"/>
              <a:t/>
            </a:r>
            <a:br>
              <a:rPr lang="en-IN" b="1" i="1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62453"/>
            <a:ext cx="11073664" cy="5595547"/>
          </a:xfrm>
        </p:spPr>
        <p:txBody>
          <a:bodyPr>
            <a:noAutofit/>
          </a:bodyPr>
          <a:lstStyle/>
          <a:p>
            <a:r>
              <a:rPr lang="en-US" sz="2400" dirty="0" smtClean="0"/>
              <a:t>Automates the installation of tools and services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Frequent changes to the system can be done easily</a:t>
            </a:r>
          </a:p>
          <a:p>
            <a:endParaRPr lang="en-US" dirty="0" smtClean="0"/>
          </a:p>
          <a:p>
            <a:r>
              <a:rPr lang="en-US" sz="2400" dirty="0"/>
              <a:t>E</a:t>
            </a:r>
            <a:r>
              <a:rPr lang="en-US" sz="2400" dirty="0" smtClean="0"/>
              <a:t>nables </a:t>
            </a:r>
            <a:r>
              <a:rPr lang="en-US" sz="2400" dirty="0"/>
              <a:t>the easy and efficient administration of a distributed system since there is minimal manual intervention in the system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Automates the deployment of </a:t>
            </a:r>
            <a:r>
              <a:rPr lang="en-US" sz="2400" dirty="0" smtClean="0"/>
              <a:t>code for the services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Monitors the entire </a:t>
            </a:r>
            <a:r>
              <a:rPr lang="en-US" sz="2400" dirty="0" smtClean="0"/>
              <a:t>system and its services</a:t>
            </a:r>
            <a:endParaRPr lang="en-US" sz="2400" dirty="0"/>
          </a:p>
          <a:p>
            <a:endParaRPr lang="en-IN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1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6314"/>
          </a:xfrm>
        </p:spPr>
        <p:txBody>
          <a:bodyPr/>
          <a:lstStyle/>
          <a:p>
            <a:pPr algn="ctr"/>
            <a:r>
              <a:rPr lang="en-US" dirty="0" smtClean="0"/>
              <a:t>Goals of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700784"/>
            <a:ext cx="8946541" cy="446531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Installation and setup of DevOps tools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Integration of multiple tools within the DevOps chain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r>
              <a:rPr lang="en-US" sz="2400" dirty="0" smtClean="0"/>
              <a:t>Automation </a:t>
            </a:r>
            <a:r>
              <a:rPr lang="en-US" sz="2400" dirty="0"/>
              <a:t>of </a:t>
            </a:r>
            <a:r>
              <a:rPr lang="en-US" sz="2400" dirty="0" smtClean="0"/>
              <a:t>DevOps tools installation and code deployment</a:t>
            </a:r>
          </a:p>
          <a:p>
            <a:endParaRPr lang="en-US" sz="2400" dirty="0"/>
          </a:p>
          <a:p>
            <a:r>
              <a:rPr lang="en-US" sz="2400" dirty="0" smtClean="0"/>
              <a:t>Monitoring of the entire system and its services </a:t>
            </a: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5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3"/>
          <p:cNvSpPr txBox="1">
            <a:spLocks noChangeArrowheads="1"/>
          </p:cNvSpPr>
          <p:nvPr/>
        </p:nvSpPr>
        <p:spPr>
          <a:xfrm>
            <a:off x="-1204869" y="30334"/>
            <a:ext cx="6418556" cy="952598"/>
          </a:xfrm>
          <a:prstGeom prst="rect">
            <a:avLst/>
          </a:prstGeom>
          <a:noFill/>
        </p:spPr>
        <p:txBody>
          <a:bodyPr vert="horz" lIns="71996" tIns="71996" rIns="71996" bIns="71996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400" dirty="0" smtClean="0"/>
              <a:t>Tools Dependencies</a:t>
            </a:r>
            <a:br>
              <a:rPr lang="en-GB" altLang="en-US" sz="2400" dirty="0" smtClean="0"/>
            </a:br>
            <a:endParaRPr lang="en-GB" altLang="en-US" sz="2400" dirty="0"/>
          </a:p>
        </p:txBody>
      </p:sp>
      <p:sp>
        <p:nvSpPr>
          <p:cNvPr id="9" name="Rounded Rectangle 1"/>
          <p:cNvSpPr>
            <a:spLocks noChangeArrowheads="1"/>
          </p:cNvSpPr>
          <p:nvPr/>
        </p:nvSpPr>
        <p:spPr bwMode="auto">
          <a:xfrm>
            <a:off x="5188287" y="1599726"/>
            <a:ext cx="1263650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Requirement 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Jira</a:t>
            </a:r>
          </a:p>
        </p:txBody>
      </p:sp>
      <p:sp>
        <p:nvSpPr>
          <p:cNvPr id="10" name="Rounded Rectangle 5"/>
          <p:cNvSpPr>
            <a:spLocks noChangeArrowheads="1"/>
          </p:cNvSpPr>
          <p:nvPr/>
        </p:nvSpPr>
        <p:spPr bwMode="auto">
          <a:xfrm>
            <a:off x="5188287" y="2309339"/>
            <a:ext cx="1263650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SCM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Git</a:t>
            </a:r>
          </a:p>
        </p:txBody>
      </p:sp>
      <p:sp>
        <p:nvSpPr>
          <p:cNvPr id="11" name="Rounded Rectangle 6"/>
          <p:cNvSpPr>
            <a:spLocks noChangeArrowheads="1"/>
          </p:cNvSpPr>
          <p:nvPr/>
        </p:nvSpPr>
        <p:spPr bwMode="auto">
          <a:xfrm>
            <a:off x="2670367" y="3270779"/>
            <a:ext cx="2252662" cy="4738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 dirty="0"/>
              <a:t>Build Tools </a:t>
            </a:r>
            <a:r>
              <a:rPr lang="en-US" altLang="en-US" sz="1100" dirty="0" smtClean="0"/>
              <a:t>Maven -&gt; Tomcat(Server)</a:t>
            </a:r>
            <a:endParaRPr lang="en-US" altLang="en-US" sz="1100" dirty="0"/>
          </a:p>
        </p:txBody>
      </p:sp>
      <p:sp>
        <p:nvSpPr>
          <p:cNvPr id="12" name="Rounded Rectangle 7"/>
          <p:cNvSpPr>
            <a:spLocks noChangeArrowheads="1"/>
          </p:cNvSpPr>
          <p:nvPr/>
        </p:nvSpPr>
        <p:spPr bwMode="auto">
          <a:xfrm>
            <a:off x="7372688" y="3223738"/>
            <a:ext cx="1317625" cy="4746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Build Server Jenkins</a:t>
            </a:r>
          </a:p>
        </p:txBody>
      </p:sp>
      <p:cxnSp>
        <p:nvCxnSpPr>
          <p:cNvPr id="13" name="Elbow Connector 3"/>
          <p:cNvCxnSpPr>
            <a:cxnSpLocks noChangeShapeType="1"/>
            <a:endCxn id="12" idx="1"/>
          </p:cNvCxnSpPr>
          <p:nvPr/>
        </p:nvCxnSpPr>
        <p:spPr bwMode="auto">
          <a:xfrm flipV="1">
            <a:off x="3510138" y="3461069"/>
            <a:ext cx="3862550" cy="29496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7515563" y="4061939"/>
            <a:ext cx="1031875" cy="2873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Build Farm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8345825" y="2028351"/>
            <a:ext cx="1179512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Code Review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GIT</a:t>
            </a:r>
          </a:p>
        </p:txBody>
      </p:sp>
      <p:sp>
        <p:nvSpPr>
          <p:cNvPr id="17" name="Rounded Rectangle 22"/>
          <p:cNvSpPr>
            <a:spLocks noChangeArrowheads="1"/>
          </p:cNvSpPr>
          <p:nvPr/>
        </p:nvSpPr>
        <p:spPr bwMode="auto">
          <a:xfrm>
            <a:off x="7417138" y="4647726"/>
            <a:ext cx="1228725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Artifactory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Jfrog</a:t>
            </a:r>
          </a:p>
        </p:txBody>
      </p:sp>
      <p:cxnSp>
        <p:nvCxnSpPr>
          <p:cNvPr id="18" name="Elbow Connector 20"/>
          <p:cNvCxnSpPr>
            <a:cxnSpLocks noChangeShapeType="1"/>
            <a:stCxn id="14" idx="2"/>
            <a:endCxn id="17" idx="0"/>
          </p:cNvCxnSpPr>
          <p:nvPr/>
        </p:nvCxnSpPr>
        <p:spPr bwMode="auto">
          <a:xfrm rot="16200000" flipH="1">
            <a:off x="7882275" y="4498500"/>
            <a:ext cx="298450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48"/>
          <p:cNvCxnSpPr>
            <a:cxnSpLocks noChangeShapeType="1"/>
            <a:stCxn id="9" idx="2"/>
            <a:endCxn id="10" idx="0"/>
          </p:cNvCxnSpPr>
          <p:nvPr/>
        </p:nvCxnSpPr>
        <p:spPr bwMode="auto">
          <a:xfrm flipH="1">
            <a:off x="5820112" y="2129950"/>
            <a:ext cx="0" cy="1793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ounded Rectangle 53"/>
          <p:cNvSpPr>
            <a:spLocks noChangeArrowheads="1"/>
          </p:cNvSpPr>
          <p:nvPr/>
        </p:nvSpPr>
        <p:spPr bwMode="auto">
          <a:xfrm>
            <a:off x="7417138" y="5462114"/>
            <a:ext cx="1228725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Deployment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Puppet</a:t>
            </a:r>
          </a:p>
        </p:txBody>
      </p:sp>
      <p:cxnSp>
        <p:nvCxnSpPr>
          <p:cNvPr id="23" name="Elbow Connector 58"/>
          <p:cNvCxnSpPr>
            <a:cxnSpLocks noChangeShapeType="1"/>
          </p:cNvCxnSpPr>
          <p:nvPr/>
        </p:nvCxnSpPr>
        <p:spPr bwMode="auto">
          <a:xfrm rot="5400000">
            <a:off x="7887831" y="5312094"/>
            <a:ext cx="287338" cy="0"/>
          </a:xfrm>
          <a:prstGeom prst="bentConnector3">
            <a:avLst>
              <a:gd name="adj1" fmla="val 6472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ounded Rectangle 64"/>
          <p:cNvSpPr>
            <a:spLocks noChangeArrowheads="1"/>
          </p:cNvSpPr>
          <p:nvPr/>
        </p:nvSpPr>
        <p:spPr bwMode="auto">
          <a:xfrm>
            <a:off x="5099387" y="942501"/>
            <a:ext cx="1435100" cy="4746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 dirty="0"/>
              <a:t>Project Management</a:t>
            </a:r>
          </a:p>
        </p:txBody>
      </p:sp>
      <p:cxnSp>
        <p:nvCxnSpPr>
          <p:cNvPr id="27" name="Straight Arrow Connector 65"/>
          <p:cNvCxnSpPr>
            <a:cxnSpLocks noChangeShapeType="1"/>
            <a:endCxn id="9" idx="0"/>
          </p:cNvCxnSpPr>
          <p:nvPr/>
        </p:nvCxnSpPr>
        <p:spPr bwMode="auto">
          <a:xfrm>
            <a:off x="5820112" y="1323501"/>
            <a:ext cx="0" cy="276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Elbow Connector 25610"/>
          <p:cNvCxnSpPr>
            <a:cxnSpLocks noChangeShapeType="1"/>
            <a:stCxn id="39" idx="3"/>
            <a:endCxn id="45" idx="0"/>
          </p:cNvCxnSpPr>
          <p:nvPr/>
        </p:nvCxnSpPr>
        <p:spPr bwMode="auto">
          <a:xfrm>
            <a:off x="6451937" y="1864839"/>
            <a:ext cx="1589088" cy="1373187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Elbow Connector 25612"/>
          <p:cNvCxnSpPr>
            <a:cxnSpLocks noChangeShapeType="1"/>
          </p:cNvCxnSpPr>
          <p:nvPr/>
        </p:nvCxnSpPr>
        <p:spPr bwMode="auto">
          <a:xfrm>
            <a:off x="6502738" y="2796700"/>
            <a:ext cx="838199" cy="53657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5614"/>
          <p:cNvCxnSpPr>
            <a:cxnSpLocks noChangeShapeType="1"/>
            <a:stCxn id="14" idx="0"/>
            <a:endCxn id="12" idx="2"/>
          </p:cNvCxnSpPr>
          <p:nvPr/>
        </p:nvCxnSpPr>
        <p:spPr bwMode="auto">
          <a:xfrm flipV="1">
            <a:off x="8031500" y="3698400"/>
            <a:ext cx="0" cy="3635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Elbow Connector 25616"/>
          <p:cNvCxnSpPr>
            <a:cxnSpLocks noChangeShapeType="1"/>
            <a:endCxn id="46" idx="0"/>
          </p:cNvCxnSpPr>
          <p:nvPr/>
        </p:nvCxnSpPr>
        <p:spPr bwMode="auto">
          <a:xfrm>
            <a:off x="6453525" y="1960089"/>
            <a:ext cx="2482850" cy="10477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prstDash val="lgDashDot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Elbow Connector 25620"/>
          <p:cNvCxnSpPr>
            <a:cxnSpLocks noChangeShapeType="1"/>
            <a:stCxn id="34" idx="0"/>
            <a:endCxn id="36" idx="3"/>
          </p:cNvCxnSpPr>
          <p:nvPr/>
        </p:nvCxnSpPr>
        <p:spPr bwMode="auto">
          <a:xfrm rot="16200000" flipV="1">
            <a:off x="9208632" y="465457"/>
            <a:ext cx="206375" cy="1008063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ounded Rectangle 87"/>
          <p:cNvSpPr>
            <a:spLocks noChangeArrowheads="1"/>
          </p:cNvSpPr>
          <p:nvPr/>
        </p:nvSpPr>
        <p:spPr bwMode="auto">
          <a:xfrm>
            <a:off x="9098300" y="1072675"/>
            <a:ext cx="1435100" cy="287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Engineering</a:t>
            </a:r>
          </a:p>
        </p:txBody>
      </p:sp>
      <p:cxnSp>
        <p:nvCxnSpPr>
          <p:cNvPr id="35" name="Elbow Connector 25630"/>
          <p:cNvCxnSpPr>
            <a:cxnSpLocks noChangeShapeType="1"/>
            <a:stCxn id="34" idx="2"/>
            <a:endCxn id="15" idx="1"/>
          </p:cNvCxnSpPr>
          <p:nvPr/>
        </p:nvCxnSpPr>
        <p:spPr bwMode="auto">
          <a:xfrm rot="5400000">
            <a:off x="8614113" y="1091726"/>
            <a:ext cx="933450" cy="1470025"/>
          </a:xfrm>
          <a:prstGeom prst="bentConnector4">
            <a:avLst>
              <a:gd name="adj1" fmla="val 35806"/>
              <a:gd name="adj2" fmla="val 11556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ounded Rectangle 98"/>
          <p:cNvSpPr>
            <a:spLocks noChangeArrowheads="1"/>
          </p:cNvSpPr>
          <p:nvPr/>
        </p:nvSpPr>
        <p:spPr bwMode="auto">
          <a:xfrm>
            <a:off x="7372687" y="723425"/>
            <a:ext cx="1435100" cy="285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Code</a:t>
            </a:r>
          </a:p>
        </p:txBody>
      </p:sp>
      <p:cxnSp>
        <p:nvCxnSpPr>
          <p:cNvPr id="37" name="Elbow Connector 25633"/>
          <p:cNvCxnSpPr>
            <a:cxnSpLocks noChangeShapeType="1"/>
          </p:cNvCxnSpPr>
          <p:nvPr/>
        </p:nvCxnSpPr>
        <p:spPr bwMode="auto">
          <a:xfrm rot="10800000" flipV="1">
            <a:off x="6470987" y="866301"/>
            <a:ext cx="920750" cy="1751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ounded Rectangle 37"/>
          <p:cNvSpPr/>
          <p:nvPr/>
        </p:nvSpPr>
        <p:spPr>
          <a:xfrm>
            <a:off x="5094450" y="928214"/>
            <a:ext cx="1468438" cy="49212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9" name="Rounded Rectangle 38"/>
          <p:cNvSpPr/>
          <p:nvPr/>
        </p:nvSpPr>
        <p:spPr>
          <a:xfrm>
            <a:off x="5188287" y="1623538"/>
            <a:ext cx="1263650" cy="48101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0" name="Rounded Rectangle 39"/>
          <p:cNvSpPr/>
          <p:nvPr/>
        </p:nvSpPr>
        <p:spPr>
          <a:xfrm>
            <a:off x="7390151" y="728188"/>
            <a:ext cx="1425575" cy="2968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1" name="Rounded Rectangle 40"/>
          <p:cNvSpPr/>
          <p:nvPr/>
        </p:nvSpPr>
        <p:spPr>
          <a:xfrm>
            <a:off x="9107826" y="1086963"/>
            <a:ext cx="1425575" cy="2968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2" name="Rounded Rectangle 41"/>
          <p:cNvSpPr/>
          <p:nvPr/>
        </p:nvSpPr>
        <p:spPr>
          <a:xfrm>
            <a:off x="5213687" y="2314101"/>
            <a:ext cx="1265238" cy="525463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3" name="Rounded Rectangle 42"/>
          <p:cNvSpPr/>
          <p:nvPr/>
        </p:nvSpPr>
        <p:spPr>
          <a:xfrm>
            <a:off x="2626858" y="3216424"/>
            <a:ext cx="2274887" cy="545496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5" name="Rounded Rectangle 44"/>
          <p:cNvSpPr/>
          <p:nvPr/>
        </p:nvSpPr>
        <p:spPr>
          <a:xfrm>
            <a:off x="7390150" y="3238026"/>
            <a:ext cx="1300162" cy="47307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6" name="Rounded Rectangle 45"/>
          <p:cNvSpPr/>
          <p:nvPr/>
        </p:nvSpPr>
        <p:spPr>
          <a:xfrm>
            <a:off x="8345825" y="2064864"/>
            <a:ext cx="1179512" cy="47307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8" name="Rounded Rectangle 47"/>
          <p:cNvSpPr/>
          <p:nvPr/>
        </p:nvSpPr>
        <p:spPr>
          <a:xfrm>
            <a:off x="7407613" y="4679476"/>
            <a:ext cx="1300163" cy="473075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49" name="Rounded Rectangle 48"/>
          <p:cNvSpPr/>
          <p:nvPr/>
        </p:nvSpPr>
        <p:spPr>
          <a:xfrm>
            <a:off x="7412376" y="5462113"/>
            <a:ext cx="1260475" cy="539750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cxnSp>
        <p:nvCxnSpPr>
          <p:cNvPr id="51" name="Elbow Connector 25651"/>
          <p:cNvCxnSpPr>
            <a:cxnSpLocks noChangeShapeType="1"/>
            <a:stCxn id="41" idx="1"/>
          </p:cNvCxnSpPr>
          <p:nvPr/>
        </p:nvCxnSpPr>
        <p:spPr bwMode="auto">
          <a:xfrm rot="10800000" flipV="1">
            <a:off x="6459875" y="1236188"/>
            <a:ext cx="2647950" cy="50165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ounded Rectangle 54"/>
          <p:cNvSpPr/>
          <p:nvPr/>
        </p:nvSpPr>
        <p:spPr>
          <a:xfrm>
            <a:off x="2634069" y="553792"/>
            <a:ext cx="8316751" cy="5906837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cxnSp>
        <p:nvCxnSpPr>
          <p:cNvPr id="56" name="Elbow Connector 58"/>
          <p:cNvCxnSpPr>
            <a:cxnSpLocks noChangeShapeType="1"/>
          </p:cNvCxnSpPr>
          <p:nvPr/>
        </p:nvCxnSpPr>
        <p:spPr bwMode="auto">
          <a:xfrm flipH="1">
            <a:off x="7412376" y="3388628"/>
            <a:ext cx="3265149" cy="2136193"/>
          </a:xfrm>
          <a:prstGeom prst="bentConnector5">
            <a:avLst>
              <a:gd name="adj1" fmla="val -7001"/>
              <a:gd name="adj2" fmla="val 140593"/>
              <a:gd name="adj3" fmla="val 10700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Elbow Connector 20"/>
          <p:cNvCxnSpPr>
            <a:cxnSpLocks noChangeShapeType="1"/>
          </p:cNvCxnSpPr>
          <p:nvPr/>
        </p:nvCxnSpPr>
        <p:spPr bwMode="auto">
          <a:xfrm>
            <a:off x="6483688" y="2674463"/>
            <a:ext cx="2193925" cy="3124200"/>
          </a:xfrm>
          <a:prstGeom prst="bentConnector3">
            <a:avLst>
              <a:gd name="adj1" fmla="val 110421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Elbow Connector 29"/>
          <p:cNvCxnSpPr>
            <a:cxnSpLocks noChangeShapeType="1"/>
          </p:cNvCxnSpPr>
          <p:nvPr/>
        </p:nvCxnSpPr>
        <p:spPr bwMode="auto">
          <a:xfrm rot="10800000" flipV="1">
            <a:off x="5802360" y="5031898"/>
            <a:ext cx="1568742" cy="114158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Rounded Rectangle 15"/>
          <p:cNvSpPr>
            <a:spLocks noChangeArrowheads="1"/>
          </p:cNvSpPr>
          <p:nvPr/>
        </p:nvSpPr>
        <p:spPr bwMode="auto">
          <a:xfrm>
            <a:off x="9044325" y="5411314"/>
            <a:ext cx="1263650" cy="5302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 dirty="0"/>
              <a:t>Monitoring</a:t>
            </a:r>
          </a:p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 dirty="0"/>
              <a:t>Nagios/</a:t>
            </a:r>
            <a:r>
              <a:rPr lang="en-US" altLang="en-US" sz="1100" dirty="0" err="1"/>
              <a:t>Zabbix</a:t>
            </a:r>
            <a:endParaRPr lang="en-US" altLang="en-US" sz="1100" dirty="0"/>
          </a:p>
        </p:txBody>
      </p:sp>
      <p:sp>
        <p:nvSpPr>
          <p:cNvPr id="61" name="Rounded Rectangle 60"/>
          <p:cNvSpPr/>
          <p:nvPr/>
        </p:nvSpPr>
        <p:spPr>
          <a:xfrm>
            <a:off x="9050338" y="5380522"/>
            <a:ext cx="1300162" cy="5889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64" name="TextBox 64"/>
          <p:cNvSpPr txBox="1">
            <a:spLocks noChangeArrowheads="1"/>
          </p:cNvSpPr>
          <p:nvPr/>
        </p:nvSpPr>
        <p:spPr bwMode="auto">
          <a:xfrm>
            <a:off x="590179" y="941707"/>
            <a:ext cx="1711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r>
              <a:rPr lang="en-US" altLang="en-US" b="1" dirty="0"/>
              <a:t>Agile Development</a:t>
            </a:r>
          </a:p>
        </p:txBody>
      </p:sp>
      <p:sp>
        <p:nvSpPr>
          <p:cNvPr id="65" name="TextBox 117"/>
          <p:cNvSpPr txBox="1">
            <a:spLocks noChangeArrowheads="1"/>
          </p:cNvSpPr>
          <p:nvPr/>
        </p:nvSpPr>
        <p:spPr bwMode="auto">
          <a:xfrm>
            <a:off x="463189" y="2674463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r>
              <a:rPr lang="en-US" altLang="en-US" b="1" dirty="0"/>
              <a:t>Build &amp; Analyze  (CI)</a:t>
            </a:r>
          </a:p>
        </p:txBody>
      </p:sp>
      <p:sp>
        <p:nvSpPr>
          <p:cNvPr id="66" name="TextBox 118"/>
          <p:cNvSpPr txBox="1">
            <a:spLocks noChangeArrowheads="1"/>
          </p:cNvSpPr>
          <p:nvPr/>
        </p:nvSpPr>
        <p:spPr bwMode="auto">
          <a:xfrm>
            <a:off x="401137" y="4708842"/>
            <a:ext cx="2152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r>
              <a:rPr lang="en-US" altLang="en-US" b="1" dirty="0"/>
              <a:t>Deploy &amp; Release </a:t>
            </a:r>
          </a:p>
          <a:p>
            <a:r>
              <a:rPr lang="en-US" altLang="en-US" b="1" dirty="0"/>
              <a:t>(CD)</a:t>
            </a:r>
          </a:p>
        </p:txBody>
      </p:sp>
      <p:sp>
        <p:nvSpPr>
          <p:cNvPr id="68" name="Rounded Rectangle 13"/>
          <p:cNvSpPr>
            <a:spLocks noChangeArrowheads="1"/>
          </p:cNvSpPr>
          <p:nvPr/>
        </p:nvSpPr>
        <p:spPr bwMode="auto">
          <a:xfrm>
            <a:off x="7604463" y="4104800"/>
            <a:ext cx="1031875" cy="287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Build Farm</a:t>
            </a:r>
          </a:p>
        </p:txBody>
      </p:sp>
      <p:sp>
        <p:nvSpPr>
          <p:cNvPr id="69" name="Rounded Rectangle 13"/>
          <p:cNvSpPr>
            <a:spLocks noChangeArrowheads="1"/>
          </p:cNvSpPr>
          <p:nvPr/>
        </p:nvSpPr>
        <p:spPr bwMode="auto">
          <a:xfrm>
            <a:off x="7685426" y="4152425"/>
            <a:ext cx="1031875" cy="287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 lIns="90488" tIns="44450" rIns="90488" bIns="44450" anchor="ctr">
            <a:spAutoFit/>
          </a:bodyPr>
          <a:lstStyle>
            <a:lvl1pPr defTabSz="762000">
              <a:spcBef>
                <a:spcPct val="15000"/>
              </a:spcBef>
              <a:spcAft>
                <a:spcPct val="15000"/>
              </a:spcAft>
              <a:buClr>
                <a:srgbClr val="0033CC"/>
              </a:buClr>
              <a:buChar char="•"/>
              <a:defRPr sz="2000">
                <a:solidFill>
                  <a:schemeClr val="tx1"/>
                </a:solidFill>
                <a:latin typeface="Nokia Sans Wide" pitchFamily="34" charset="0"/>
              </a:defRPr>
            </a:lvl1pPr>
            <a:lvl2pPr marL="742950" indent="-28575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2pPr>
            <a:lvl3pPr marL="11430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Nokia Sans Wide" pitchFamily="34" charset="0"/>
              </a:defRPr>
            </a:lvl3pPr>
            <a:lvl4pPr marL="16002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Nokia Sans Wide" pitchFamily="34" charset="0"/>
              </a:defRPr>
            </a:lvl4pPr>
            <a:lvl5pPr marL="2057400" indent="-228600" defTabSz="76200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5pPr>
            <a:lvl6pPr marL="25146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6pPr>
            <a:lvl7pPr marL="29718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7pPr>
            <a:lvl8pPr marL="34290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8pPr>
            <a:lvl9pPr marL="3886200" indent="-228600" defTabSz="76200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Nokia Sans Wide" pitchFamily="34" charset="0"/>
              </a:defRPr>
            </a:lvl9pPr>
          </a:lstStyle>
          <a:p>
            <a:pPr algn="ctr">
              <a:buClr>
                <a:schemeClr val="accent1"/>
              </a:buClr>
              <a:buFontTx/>
              <a:buNone/>
            </a:pPr>
            <a:r>
              <a:rPr lang="en-US" altLang="en-US" sz="1100"/>
              <a:t>Build Farm</a:t>
            </a:r>
          </a:p>
        </p:txBody>
      </p:sp>
      <p:cxnSp>
        <p:nvCxnSpPr>
          <p:cNvPr id="71" name="Elbow Connector 25651"/>
          <p:cNvCxnSpPr>
            <a:cxnSpLocks noChangeShapeType="1"/>
          </p:cNvCxnSpPr>
          <p:nvPr/>
        </p:nvCxnSpPr>
        <p:spPr bwMode="auto">
          <a:xfrm rot="10800000" flipV="1">
            <a:off x="6494800" y="2468089"/>
            <a:ext cx="1820862" cy="793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Elbow Connector 75"/>
          <p:cNvCxnSpPr>
            <a:cxnSpLocks noChangeShapeType="1"/>
          </p:cNvCxnSpPr>
          <p:nvPr/>
        </p:nvCxnSpPr>
        <p:spPr bwMode="auto">
          <a:xfrm rot="10800000" flipV="1">
            <a:off x="3420989" y="2608592"/>
            <a:ext cx="1707361" cy="628652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Elbow Connector 75"/>
          <p:cNvCxnSpPr>
            <a:cxnSpLocks noChangeShapeType="1"/>
            <a:stCxn id="48" idx="1"/>
            <a:endCxn id="39" idx="1"/>
          </p:cNvCxnSpPr>
          <p:nvPr/>
        </p:nvCxnSpPr>
        <p:spPr bwMode="auto">
          <a:xfrm rot="10800000">
            <a:off x="5188288" y="1864839"/>
            <a:ext cx="2219325" cy="3051175"/>
          </a:xfrm>
          <a:prstGeom prst="bentConnector3">
            <a:avLst>
              <a:gd name="adj1" fmla="val 110301"/>
            </a:avLst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Elbow Connector 75"/>
          <p:cNvCxnSpPr>
            <a:cxnSpLocks noChangeShapeType="1"/>
          </p:cNvCxnSpPr>
          <p:nvPr/>
        </p:nvCxnSpPr>
        <p:spPr bwMode="auto">
          <a:xfrm rot="16200000" flipH="1">
            <a:off x="2738167" y="3851796"/>
            <a:ext cx="4787243" cy="687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lg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" name="TextBox 99"/>
          <p:cNvSpPr txBox="1"/>
          <p:nvPr/>
        </p:nvSpPr>
        <p:spPr>
          <a:xfrm>
            <a:off x="3081242" y="6020755"/>
            <a:ext cx="2816302" cy="3066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Hypervisors (Virtual Machine)</a:t>
            </a:r>
            <a:endParaRPr lang="en-GB" sz="1400" dirty="0"/>
          </a:p>
        </p:txBody>
      </p:sp>
      <p:sp>
        <p:nvSpPr>
          <p:cNvPr id="181" name="Rounded Rectangle 180"/>
          <p:cNvSpPr/>
          <p:nvPr/>
        </p:nvSpPr>
        <p:spPr>
          <a:xfrm>
            <a:off x="3044730" y="6014869"/>
            <a:ext cx="2852813" cy="336387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83" name="Rounded Rectangle 182"/>
          <p:cNvSpPr/>
          <p:nvPr/>
        </p:nvSpPr>
        <p:spPr>
          <a:xfrm>
            <a:off x="2597854" y="553792"/>
            <a:ext cx="8308899" cy="58809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5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5" grpId="0" animBg="1"/>
      <p:bldP spid="61" grpId="0" animBg="1"/>
      <p:bldP spid="1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7560"/>
          </a:xfrm>
        </p:spPr>
        <p:txBody>
          <a:bodyPr/>
          <a:lstStyle/>
          <a:p>
            <a:pPr algn="ctr"/>
            <a:r>
              <a:rPr lang="en-US" sz="2800" dirty="0" smtClean="0"/>
              <a:t>Module wise tools explanation of architecture</a:t>
            </a:r>
            <a:br>
              <a:rPr lang="en-US" sz="2800" dirty="0" smtClean="0"/>
            </a:br>
            <a:r>
              <a:rPr lang="en-US" sz="2800" b="1" i="1" dirty="0" smtClean="0"/>
              <a:t>JIRA</a:t>
            </a:r>
            <a:endParaRPr lang="en-GB" sz="2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263" y="1578571"/>
            <a:ext cx="10629342" cy="539096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000" dirty="0"/>
              <a:t>P</a:t>
            </a:r>
            <a:r>
              <a:rPr lang="en-US" sz="2000" dirty="0" smtClean="0"/>
              <a:t>lanning </a:t>
            </a:r>
            <a:r>
              <a:rPr lang="en-US" sz="2000" dirty="0"/>
              <a:t>the flow of the project from beginning till the end and tracking </a:t>
            </a:r>
            <a:r>
              <a:rPr lang="en-US" sz="2000" dirty="0" smtClean="0"/>
              <a:t>it i.e. project management </a:t>
            </a:r>
          </a:p>
          <a:p>
            <a:pPr marL="342900" lvl="2" indent="-342900"/>
            <a:endParaRPr lang="en-US" sz="2000" dirty="0" smtClean="0"/>
          </a:p>
          <a:p>
            <a:pPr lvl="0"/>
            <a:r>
              <a:rPr lang="en-US" dirty="0"/>
              <a:t>Issues aroused - Jira lets priorities, assign, track, report and audit the ‘issues’ whatever may be from software bugs and help-desk tickets to project tasks and change </a:t>
            </a:r>
            <a:r>
              <a:rPr lang="en-US" dirty="0" smtClean="0"/>
              <a:t>requests and are Customizable for reporting </a:t>
            </a:r>
            <a:r>
              <a:rPr lang="en-US" dirty="0"/>
              <a:t>and statistics </a:t>
            </a:r>
            <a:r>
              <a:rPr lang="en-US" dirty="0" smtClean="0"/>
              <a:t>which can be monitored .</a:t>
            </a:r>
          </a:p>
          <a:p>
            <a:pPr lvl="0"/>
            <a:r>
              <a:rPr lang="en-US" dirty="0"/>
              <a:t>W</a:t>
            </a:r>
            <a:r>
              <a:rPr lang="en-US" dirty="0" smtClean="0"/>
              <a:t>e have used Database i.e. MySQL</a:t>
            </a:r>
          </a:p>
          <a:p>
            <a:endParaRPr lang="en-GB" dirty="0" smtClean="0"/>
          </a:p>
          <a:p>
            <a:r>
              <a:rPr lang="en-GB" dirty="0" smtClean="0"/>
              <a:t>Has advanced searching </a:t>
            </a:r>
            <a:r>
              <a:rPr lang="en-GB" dirty="0"/>
              <a:t>Jira Query Language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5C61-AEA3-4F8F-9B7B-DC20CBABD2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83" y="3696236"/>
            <a:ext cx="6064191" cy="3039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4423" y="566670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Structure of JIRA</a:t>
            </a:r>
            <a:endParaRPr lang="en-IN" sz="28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95086"/>
              </p:ext>
            </p:extLst>
          </p:nvPr>
        </p:nvGraphicFramePr>
        <p:xfrm>
          <a:off x="1206345" y="1280397"/>
          <a:ext cx="8947148" cy="1103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6787"/>
                <a:gridCol w="2236787"/>
                <a:gridCol w="2236787"/>
                <a:gridCol w="2236787"/>
              </a:tblGrid>
              <a:tr h="11038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Epic</a:t>
                      </a:r>
                      <a:br>
                        <a:rPr lang="en-GB" sz="1000" dirty="0">
                          <a:effectLst/>
                        </a:rPr>
                      </a:br>
                      <a:r>
                        <a:rPr lang="en-GB" sz="1000" dirty="0">
                          <a:effectLst/>
                        </a:rPr>
                        <a:t>Large body of work, contains stories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Story</a:t>
                      </a:r>
                      <a:br>
                        <a:rPr lang="en-GB" sz="1000" dirty="0">
                          <a:effectLst/>
                        </a:rPr>
                      </a:br>
                      <a:r>
                        <a:rPr lang="en-GB" sz="1000" dirty="0">
                          <a:effectLst/>
                        </a:rPr>
                        <a:t>Smallest unit of work, also known as a task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Tasks</a:t>
                      </a:r>
                      <a:br>
                        <a:rPr lang="en-GB" sz="1000">
                          <a:effectLst/>
                        </a:rPr>
                      </a:br>
                      <a:r>
                        <a:rPr lang="en-IN" sz="1000">
                          <a:effectLst/>
                        </a:rPr>
                        <a:t>A unit of work contained within a story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IN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IN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Subtask</a:t>
                      </a:r>
                      <a:br>
                        <a:rPr lang="en-GB" sz="1000" dirty="0">
                          <a:effectLst/>
                        </a:rPr>
                      </a:br>
                      <a:r>
                        <a:rPr lang="en-IN" sz="1000" dirty="0">
                          <a:effectLst/>
                        </a:rPr>
                        <a:t>used to split up a parent task into a number of tasks which can be assigned and tracked separately.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62490"/>
              </p:ext>
            </p:extLst>
          </p:nvPr>
        </p:nvGraphicFramePr>
        <p:xfrm>
          <a:off x="1199330" y="2566139"/>
          <a:ext cx="8947148" cy="1103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6787"/>
                <a:gridCol w="2236787"/>
                <a:gridCol w="2236787"/>
                <a:gridCol w="2236787"/>
              </a:tblGrid>
              <a:tr h="11038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Epic :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CI/CD</a:t>
                      </a:r>
                      <a:r>
                        <a:rPr lang="en-GB" sz="1000" dirty="0">
                          <a:effectLst/>
                        </a:rPr>
                        <a:t/>
                      </a:r>
                      <a:br>
                        <a:rPr lang="en-GB" sz="1000" dirty="0">
                          <a:effectLst/>
                        </a:rPr>
                      </a:b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Story:</a:t>
                      </a:r>
                      <a:r>
                        <a:rPr lang="en-GB" sz="1000" dirty="0">
                          <a:effectLst/>
                        </a:rPr>
                        <a:t/>
                      </a:r>
                      <a:br>
                        <a:rPr lang="en-GB" sz="1000" dirty="0">
                          <a:effectLst/>
                        </a:rPr>
                      </a:br>
                      <a:r>
                        <a:rPr lang="en-GB" sz="1000" dirty="0" smtClean="0">
                          <a:effectLst/>
                        </a:rPr>
                        <a:t>Linux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GIT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Maven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Tasks :</a:t>
                      </a:r>
                      <a:r>
                        <a:rPr lang="en-GB" sz="1000" dirty="0">
                          <a:effectLst/>
                        </a:rPr>
                        <a:t/>
                      </a:r>
                      <a:br>
                        <a:rPr lang="en-GB" sz="1000" dirty="0">
                          <a:effectLst/>
                        </a:rPr>
                      </a:br>
                      <a:r>
                        <a:rPr lang="en-GB" sz="1000" dirty="0" smtClean="0">
                          <a:effectLst/>
                        </a:rPr>
                        <a:t>GIT</a:t>
                      </a:r>
                      <a:r>
                        <a:rPr lang="en-GB" sz="1000" baseline="0" dirty="0" smtClean="0">
                          <a:effectLst/>
                        </a:rPr>
                        <a:t> Installation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Maven Installation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 </a:t>
                      </a:r>
                      <a:endParaRPr lang="en-IN" sz="10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Subtask: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 smtClean="0">
                          <a:effectLst/>
                        </a:rPr>
                        <a:t>GIT</a:t>
                      </a:r>
                      <a:r>
                        <a:rPr lang="en-GB" sz="1000" baseline="0" dirty="0" smtClean="0">
                          <a:effectLst/>
                        </a:rPr>
                        <a:t> Installation monitoring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000" baseline="0" dirty="0" smtClean="0">
                          <a:effectLst/>
                        </a:rPr>
                        <a:t>GIT Installation Documentation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4" marR="5994" marT="5994" marB="5994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269168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29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6281" b="5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2879</TotalTime>
  <Words>851</Words>
  <Application>Microsoft Office PowerPoint</Application>
  <PresentationFormat>Widescreen</PresentationFormat>
  <Paragraphs>241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Century Gothic</vt:lpstr>
      <vt:lpstr>Nokia Sans Wide</vt:lpstr>
      <vt:lpstr>Times New Roman</vt:lpstr>
      <vt:lpstr>Wingdings 3</vt:lpstr>
      <vt:lpstr>Ion</vt:lpstr>
      <vt:lpstr>PowerPoint Presentation</vt:lpstr>
      <vt:lpstr>INTRODUCTION</vt:lpstr>
      <vt:lpstr>Limitations of Existing System</vt:lpstr>
      <vt:lpstr>PROPOSED SYSTEM</vt:lpstr>
      <vt:lpstr>Goals of project</vt:lpstr>
      <vt:lpstr>PowerPoint Presentation</vt:lpstr>
      <vt:lpstr>Module wise tools explanation of architecture JIRA</vt:lpstr>
      <vt:lpstr>PowerPoint Presentation</vt:lpstr>
      <vt:lpstr>PowerPoint Presentation</vt:lpstr>
      <vt:lpstr>Module wise tools explanation of architecture GIT</vt:lpstr>
      <vt:lpstr>PowerPoint Presentation</vt:lpstr>
      <vt:lpstr>PowerPoint Presentation</vt:lpstr>
      <vt:lpstr>Module wise tools explanation of architecture MAVEN </vt:lpstr>
      <vt:lpstr>PowerPoint Presentation</vt:lpstr>
      <vt:lpstr>Module wise tools explanation of architecture JENKINS</vt:lpstr>
      <vt:lpstr>PowerPoint Presentation</vt:lpstr>
      <vt:lpstr>Displays status - Jenkins</vt:lpstr>
      <vt:lpstr>Module wise tools explanation of architecture JFROG</vt:lpstr>
      <vt:lpstr>PowerPoint Presentation</vt:lpstr>
      <vt:lpstr>PowerPoint Presentation</vt:lpstr>
      <vt:lpstr>PowerPoint Presentation</vt:lpstr>
      <vt:lpstr>Module wise tools explanation of architecture PUPPET</vt:lpstr>
      <vt:lpstr>PowerPoint Presentation</vt:lpstr>
      <vt:lpstr>Puppet - Installation</vt:lpstr>
      <vt:lpstr>PowerPoint Presentation</vt:lpstr>
      <vt:lpstr>PowerPoint Presentation</vt:lpstr>
      <vt:lpstr>Script for automation of code deployment </vt:lpstr>
      <vt:lpstr>Automation script for JIRA installation </vt:lpstr>
      <vt:lpstr>PowerPoint Presentation</vt:lpstr>
      <vt:lpstr>Module wise tools explanation of architecture NAGIOS</vt:lpstr>
      <vt:lpstr>PowerPoint Presentation</vt:lpstr>
      <vt:lpstr>Script to monitor status of Jfrog artifactory and checks whether service is up or down</vt:lpstr>
      <vt:lpstr>PowerPoint Presentation</vt:lpstr>
      <vt:lpstr>Module wise tools explanation of architecture VMWORKSTATION-HYPERVISOR </vt:lpstr>
      <vt:lpstr>PowerPoint Presentation</vt:lpstr>
      <vt:lpstr>PowerPoint Presentation</vt:lpstr>
      <vt:lpstr>PowerPoint Presentation</vt:lpstr>
      <vt:lpstr>Thank You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iylin</dc:creator>
  <cp:lastModifiedBy>jacob iylin</cp:lastModifiedBy>
  <cp:revision>45</cp:revision>
  <dcterms:created xsi:type="dcterms:W3CDTF">2017-05-30T03:17:06Z</dcterms:created>
  <dcterms:modified xsi:type="dcterms:W3CDTF">2017-08-18T09:48:16Z</dcterms:modified>
</cp:coreProperties>
</file>